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Open Sans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46" y="-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6125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Стандарты IEEE 829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IEEE 829 - это стандарт, который определяет структуру документации для тестирования программного обеспечения. Он предоставляет шаблон для создания различных документов, которые необходимы для планирования, проведения и отчетности о тестировании.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925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                                                                       Миронов Егор 09-132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4565" y="438626"/>
            <a:ext cx="8027670" cy="996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Ограничения и рекомендации по IEEE 829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4565" y="1674614"/>
            <a:ext cx="8027670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Несмотря на свои преимущества, IEEE 829 не является универсальным решением. Он может быть слишком сложным для небольших проектов. Некоторые организации создают свои собственные стандарты, которые более адаптированы к их потребностям.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44565" y="2699504"/>
            <a:ext cx="8027670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9061490" y="3424952"/>
            <a:ext cx="199370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Гибкость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44565" y="3769757"/>
            <a:ext cx="8027670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Стандарт может быть слишком строгим для гибких методологий.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44565" y="4583073"/>
            <a:ext cx="8027670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4100" dirty="0"/>
          </a:p>
        </p:txBody>
      </p:sp>
      <p:sp>
        <p:nvSpPr>
          <p:cNvPr id="9" name="Text 6"/>
          <p:cNvSpPr/>
          <p:nvPr/>
        </p:nvSpPr>
        <p:spPr>
          <a:xfrm>
            <a:off x="9061490" y="5308521"/>
            <a:ext cx="199370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Адаптация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44565" y="5653326"/>
            <a:ext cx="8027670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Необходимо адаптировать стандарт к конкретным потребностям.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044565" y="6466642"/>
            <a:ext cx="8027670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4100" dirty="0"/>
          </a:p>
        </p:txBody>
      </p:sp>
      <p:sp>
        <p:nvSpPr>
          <p:cNvPr id="12" name="Text 9"/>
          <p:cNvSpPr/>
          <p:nvPr/>
        </p:nvSpPr>
        <p:spPr>
          <a:xfrm>
            <a:off x="8981956" y="7192089"/>
            <a:ext cx="2152769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Документирование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044565" y="7536894"/>
            <a:ext cx="8027670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Иногда документирование может занимать слишком много времени.</a:t>
            </a:r>
            <a:endParaRPr lang="en-US" sz="12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6142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Введение в IEEE 829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Стандарт IEEE 829 был разработан для унификации процесса тестирования программного обеспечения. Он обеспечивает единую структуру для создания документов, необходимых для проведения эффективного тестирования.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Цель стандарта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единой структуры для документации по тестированию.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Повышение эффективности, ясности и прозрачности.</a:t>
            </a:r>
            <a:endParaRPr lang="en-US" sz="175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1983"/>
            <a:ext cx="7437715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Цель стандарта IEEE 829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047" y="1668066"/>
            <a:ext cx="7560707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Основной целью IEEE 829 является обеспечение четкого и структурированного процесса тестирования. Стандарт устанавливает определенные форматы и шаблоны для документации, которые направлены на: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8047" y="3624739"/>
            <a:ext cx="395764" cy="395764"/>
          </a:xfrm>
          <a:prstGeom prst="roundRect">
            <a:avLst>
              <a:gd name="adj" fmla="val 240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899910" y="3624739"/>
            <a:ext cx="3045500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Повышение качества тестирования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99910" y="4820483"/>
            <a:ext cx="3045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Обеспечение полного и эффективного охвата всех аспектов тестирования.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509" y="3624739"/>
            <a:ext cx="395764" cy="395764"/>
          </a:xfrm>
          <a:prstGeom prst="roundRect">
            <a:avLst>
              <a:gd name="adj" fmla="val 240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93373" y="3624739"/>
            <a:ext cx="304550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Улучшение коммуникации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93373" y="4467106"/>
            <a:ext cx="30455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Предоставление четкой и легко понятной документации для всех участников процесса.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8047" y="6395442"/>
            <a:ext cx="395764" cy="395764"/>
          </a:xfrm>
          <a:prstGeom prst="roundRect">
            <a:avLst>
              <a:gd name="adj" fmla="val 240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899910" y="63954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Снижение рисков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899910" y="6884432"/>
            <a:ext cx="693884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Повышение вероятности обнаружения ошибок на ранних этапах разработки.</a:t>
            </a:r>
            <a:endParaRPr lang="en-US" sz="17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" y="501848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Стадии тестирования по IEEE 829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6746" y="1911787"/>
            <a:ext cx="7870508" cy="87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IEEE 829 делит процесс тестирования на несколько этапов, которые логически связаны между собой. Каждый этап требует создания определенных документов, которые описывают его реализацию.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98208" y="2989421"/>
            <a:ext cx="22860" cy="4738211"/>
          </a:xfrm>
          <a:prstGeom prst="roundRect">
            <a:avLst>
              <a:gd name="adj" fmla="val 334291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1091446" y="3387328"/>
            <a:ext cx="636746" cy="22860"/>
          </a:xfrm>
          <a:prstGeom prst="roundRect">
            <a:avLst>
              <a:gd name="adj" fmla="val 334291"/>
            </a:avLst>
          </a:prstGeom>
          <a:solidFill>
            <a:srgbClr val="E5BEB2"/>
          </a:solidFill>
          <a:ln/>
        </p:spPr>
      </p:sp>
      <p:sp>
        <p:nvSpPr>
          <p:cNvPr id="7" name="Shape 4"/>
          <p:cNvSpPr/>
          <p:nvPr/>
        </p:nvSpPr>
        <p:spPr>
          <a:xfrm>
            <a:off x="704969" y="3194090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7130" y="3262313"/>
            <a:ext cx="12501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910358" y="3171349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Планирование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910358" y="3564612"/>
            <a:ext cx="659689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стратегии и плана тестирования.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91446" y="4617363"/>
            <a:ext cx="636746" cy="22860"/>
          </a:xfrm>
          <a:prstGeom prst="roundRect">
            <a:avLst>
              <a:gd name="adj" fmla="val 334291"/>
            </a:avLst>
          </a:prstGeom>
          <a:solidFill>
            <a:srgbClr val="E5BEB2"/>
          </a:solidFill>
          <a:ln/>
        </p:spPr>
      </p:sp>
      <p:sp>
        <p:nvSpPr>
          <p:cNvPr id="12" name="Shape 9"/>
          <p:cNvSpPr/>
          <p:nvPr/>
        </p:nvSpPr>
        <p:spPr>
          <a:xfrm>
            <a:off x="704969" y="4424124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7008" y="4492347"/>
            <a:ext cx="16514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910358" y="4401383"/>
            <a:ext cx="361557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Разработка тестовых случаев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910358" y="4794647"/>
            <a:ext cx="659689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детальных сценариев тестирования.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91446" y="5847398"/>
            <a:ext cx="636746" cy="22860"/>
          </a:xfrm>
          <a:prstGeom prst="roundRect">
            <a:avLst>
              <a:gd name="adj" fmla="val 334291"/>
            </a:avLst>
          </a:prstGeom>
          <a:solidFill>
            <a:srgbClr val="E5BEB2"/>
          </a:solidFill>
          <a:ln/>
        </p:spPr>
      </p:sp>
      <p:sp>
        <p:nvSpPr>
          <p:cNvPr id="17" name="Shape 14"/>
          <p:cNvSpPr/>
          <p:nvPr/>
        </p:nvSpPr>
        <p:spPr>
          <a:xfrm>
            <a:off x="704969" y="5654159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32366" y="5722382"/>
            <a:ext cx="15442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910358" y="5631418"/>
            <a:ext cx="246864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Выполнение тестов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910358" y="6024682"/>
            <a:ext cx="659689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Проведение тестов по разработанным сценариям.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91446" y="7077432"/>
            <a:ext cx="636746" cy="22860"/>
          </a:xfrm>
          <a:prstGeom prst="roundRect">
            <a:avLst>
              <a:gd name="adj" fmla="val 334291"/>
            </a:avLst>
          </a:prstGeom>
          <a:solidFill>
            <a:srgbClr val="E5BEB2"/>
          </a:solidFill>
          <a:ln/>
        </p:spPr>
      </p:sp>
      <p:sp>
        <p:nvSpPr>
          <p:cNvPr id="22" name="Shape 19"/>
          <p:cNvSpPr/>
          <p:nvPr/>
        </p:nvSpPr>
        <p:spPr>
          <a:xfrm>
            <a:off x="704969" y="6884194"/>
            <a:ext cx="409337" cy="40933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19388" y="6952417"/>
            <a:ext cx="18038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1910358" y="6861453"/>
            <a:ext cx="247685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Анализ результатов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910358" y="7254716"/>
            <a:ext cx="659689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Определение дефектов и оценка эффективности.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944999"/>
            <a:ext cx="7399377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Документация по IEEE 829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1885236"/>
            <a:ext cx="772096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Стандарт IEEE 829 определяет множество документов, которые должны быть созданы для проведения тестирования. Каждый документ имеет свою структуру и содержание.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3089672"/>
            <a:ext cx="3758922" cy="1837015"/>
          </a:xfrm>
          <a:prstGeom prst="roundRect">
            <a:avLst>
              <a:gd name="adj" fmla="val 464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2377" y="3300532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Тест-план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22377" y="3739991"/>
            <a:ext cx="333720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Описывает общий план тестирования, цели, ресурсы и методы.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3679" y="3089672"/>
            <a:ext cx="3758922" cy="1837015"/>
          </a:xfrm>
          <a:prstGeom prst="roundRect">
            <a:avLst>
              <a:gd name="adj" fmla="val 464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4539" y="3300532"/>
            <a:ext cx="28932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Тест-спецификация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84539" y="3739991"/>
            <a:ext cx="333720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Детально описывает тестовые случаи с шагами и ожидаемыми результатами.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1518" y="5129927"/>
            <a:ext cx="3758922" cy="2154555"/>
          </a:xfrm>
          <a:prstGeom prst="roundRect">
            <a:avLst>
              <a:gd name="adj" fmla="val 396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2377" y="5340787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Тест-отчет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22377" y="5780246"/>
            <a:ext cx="333720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Содержит результаты тестирования, выявленные дефекты и общую оценку.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73679" y="5129927"/>
            <a:ext cx="3758922" cy="2154555"/>
          </a:xfrm>
          <a:prstGeom prst="roundRect">
            <a:avLst>
              <a:gd name="adj" fmla="val 396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84539" y="5340787"/>
            <a:ext cx="333720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Протокол тестирования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84539" y="6097786"/>
            <a:ext cx="333720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Документирует каждый выполненный тест с детальной информацией о действиях.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0403"/>
            <a:ext cx="6374844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Тест-план по IEEE 829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196953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Тест-план - это основной документ, который определяет стратегию и план тестирования. Он должен включать в себя описание целей, методик, ресурсов и временных рамок.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5110282"/>
            <a:ext cx="527923" cy="527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140" y="5849303"/>
            <a:ext cx="2847499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Цели тестирования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39140" y="6305907"/>
            <a:ext cx="3050500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Что нужно проверить и какие критерии приемлемости.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347" y="5110282"/>
            <a:ext cx="527923" cy="5279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06347" y="5849303"/>
            <a:ext cx="305050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Стратегия тестирования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4106347" y="6635829"/>
            <a:ext cx="3050500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Методы, которые будут использоваться для достижения целей.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553" y="5110282"/>
            <a:ext cx="527923" cy="5279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3553" y="5849303"/>
            <a:ext cx="305050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Расписание тестирования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473553" y="6635829"/>
            <a:ext cx="305050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Планируемые сроки выполнения каждого этапа.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0760" y="5110282"/>
            <a:ext cx="527923" cy="5279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40760" y="5849303"/>
            <a:ext cx="3050500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Ресурсы тестирования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10840760" y="6635829"/>
            <a:ext cx="305050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Команда, инструменты и инфраструктура.</a:t>
            </a:r>
            <a:endParaRPr lang="en-US" sz="165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2808" y="822484"/>
            <a:ext cx="7130296" cy="502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Тест-спецификация по IEEE 829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2808" y="1566148"/>
            <a:ext cx="8018383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Тест-спецификация описывает каждый тестовый случай, который будет выполняться. Она должна содержать детальную информацию о шагах, входных данных и ожидаемых результатах.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08" y="2261592"/>
            <a:ext cx="804029" cy="1286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7939" y="2422327"/>
            <a:ext cx="201001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Описание теста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607939" y="2769989"/>
            <a:ext cx="697325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Описание цели и контекста тестового случая.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08" y="3547943"/>
            <a:ext cx="804029" cy="12863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7939" y="3708678"/>
            <a:ext cx="201001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Входные данные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607939" y="4056340"/>
            <a:ext cx="697325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Данные, которые будут использоваться в тесте.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08" y="4834295"/>
            <a:ext cx="804029" cy="12863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7939" y="4995029"/>
            <a:ext cx="201001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Шаги теста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607939" y="5342692"/>
            <a:ext cx="697325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Пошаговое описание выполнения тестового случая.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08" y="6120646"/>
            <a:ext cx="804029" cy="128635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07939" y="6281380"/>
            <a:ext cx="265033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Ожидаемые результаты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607939" y="6629043"/>
            <a:ext cx="697325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Результаты, которые должны быть получены после выполнения.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768340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Тест-отчет по IEEE 829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652" y="1448157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Тест-отчет - это итоговый документ, который содержит результаты тестирования, выявленные дефекты и общую оценку. Он должен предоставлять полную картину о ходе тестирования.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67" y="2243614"/>
            <a:ext cx="1320879" cy="1059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26562" y="2720816"/>
            <a:ext cx="105251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23579" y="2427446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Обзор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823579" y="2824996"/>
            <a:ext cx="3862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Краткое описание процесса тестирования.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685705" y="3316605"/>
            <a:ext cx="9255085" cy="11430"/>
          </a:xfrm>
          <a:prstGeom prst="roundRect">
            <a:avLst>
              <a:gd name="adj" fmla="val 675802"/>
            </a:avLst>
          </a:prstGeom>
          <a:solidFill>
            <a:srgbClr val="E5BEB2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28" y="3349109"/>
            <a:ext cx="2641878" cy="10595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09774" y="3694986"/>
            <a:ext cx="139065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484138" y="3532942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Результаты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5484138" y="3930491"/>
            <a:ext cx="380976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Сводная таблица результатов всех тестов.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5346263" y="4422100"/>
            <a:ext cx="8594527" cy="11430"/>
          </a:xfrm>
          <a:prstGeom prst="roundRect">
            <a:avLst>
              <a:gd name="adj" fmla="val 675802"/>
            </a:avLst>
          </a:prstGeom>
          <a:solidFill>
            <a:srgbClr val="E5BEB2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69" y="4454604"/>
            <a:ext cx="3962876" cy="105953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14180" y="4800481"/>
            <a:ext cx="130135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44578" y="4638437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Дефекты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6144578" y="5035987"/>
            <a:ext cx="504717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Список выявленных дефектов с подробным описанием.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006703" y="5527596"/>
            <a:ext cx="7934087" cy="11430"/>
          </a:xfrm>
          <a:prstGeom prst="roundRect">
            <a:avLst>
              <a:gd name="adj" fmla="val 675802"/>
            </a:avLst>
          </a:prstGeom>
          <a:solidFill>
            <a:srgbClr val="E5BEB2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29" y="5560100"/>
            <a:ext cx="5283756" cy="105953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903345" y="5905976"/>
            <a:ext cx="151924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05017" y="5743932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Анализ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6805017" y="6141482"/>
            <a:ext cx="398716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Обзор общей эффективности тестирования.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6667143" y="6633091"/>
            <a:ext cx="7273647" cy="11430"/>
          </a:xfrm>
          <a:prstGeom prst="roundRect">
            <a:avLst>
              <a:gd name="adj" fmla="val 675802"/>
            </a:avLst>
          </a:prstGeom>
          <a:solidFill>
            <a:srgbClr val="E5BEB2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89" y="6665595"/>
            <a:ext cx="6604754" cy="1059537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3908941" y="7011472"/>
            <a:ext cx="140732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65576" y="6849428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Рекомендации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7465576" y="7246977"/>
            <a:ext cx="484215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Предложения по улучшению процесса тестирования.</a:t>
            </a:r>
            <a:endParaRPr 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574119"/>
            <a:ext cx="11274981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Преимущества использования IEEE 829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020" y="1641634"/>
            <a:ext cx="131723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Применение стандарта IEEE 829 приносит множество преимуществ как для разработчиков, так и для тестировщиков. Стандарт способствует: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020" y="2542699"/>
            <a:ext cx="1646515" cy="1200150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4880" y="2934414"/>
            <a:ext cx="119301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2583775" y="2750939"/>
            <a:ext cx="305407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Повышение качества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2583775" y="3201233"/>
            <a:ext cx="452008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Более полное и эффективное тестирование.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479596" y="3733324"/>
            <a:ext cx="11317724" cy="11430"/>
          </a:xfrm>
          <a:prstGeom prst="roundRect">
            <a:avLst>
              <a:gd name="adj" fmla="val 765449"/>
            </a:avLst>
          </a:prstGeom>
          <a:solidFill>
            <a:srgbClr val="E5BEB2"/>
          </a:solidFill>
          <a:ln/>
        </p:spPr>
      </p:sp>
      <p:sp>
        <p:nvSpPr>
          <p:cNvPr id="9" name="Shape 7"/>
          <p:cNvSpPr/>
          <p:nvPr/>
        </p:nvSpPr>
        <p:spPr>
          <a:xfrm>
            <a:off x="729020" y="3846909"/>
            <a:ext cx="3293031" cy="1200150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44880" y="4238625"/>
            <a:ext cx="157520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4230291" y="4055150"/>
            <a:ext cx="392156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Улучшение коммуникации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4230291" y="4505444"/>
            <a:ext cx="4379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Четкая документация для всех участников.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26111" y="5037534"/>
            <a:ext cx="9671209" cy="11430"/>
          </a:xfrm>
          <a:prstGeom prst="roundRect">
            <a:avLst>
              <a:gd name="adj" fmla="val 765449"/>
            </a:avLst>
          </a:prstGeom>
          <a:solidFill>
            <a:srgbClr val="E5BEB2"/>
          </a:solidFill>
          <a:ln/>
        </p:spPr>
      </p:sp>
      <p:sp>
        <p:nvSpPr>
          <p:cNvPr id="14" name="Shape 12"/>
          <p:cNvSpPr/>
          <p:nvPr/>
        </p:nvSpPr>
        <p:spPr>
          <a:xfrm>
            <a:off x="729020" y="5151120"/>
            <a:ext cx="4939546" cy="1200150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44880" y="5542836"/>
            <a:ext cx="147399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5876806" y="535936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Снижение рисков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5876806" y="5809655"/>
            <a:ext cx="447365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Раньше выявление и исправление ошибок.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72626" y="6341745"/>
            <a:ext cx="8024693" cy="11430"/>
          </a:xfrm>
          <a:prstGeom prst="roundRect">
            <a:avLst>
              <a:gd name="adj" fmla="val 765449"/>
            </a:avLst>
          </a:prstGeom>
          <a:solidFill>
            <a:srgbClr val="E5BEB2"/>
          </a:solidFill>
          <a:ln/>
        </p:spPr>
      </p:sp>
      <p:sp>
        <p:nvSpPr>
          <p:cNvPr id="19" name="Shape 17"/>
          <p:cNvSpPr/>
          <p:nvPr/>
        </p:nvSpPr>
        <p:spPr>
          <a:xfrm>
            <a:off x="729020" y="6455331"/>
            <a:ext cx="6586180" cy="1200150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44880" y="6847046"/>
            <a:ext cx="172045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7523440" y="6663571"/>
            <a:ext cx="317253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Ускорение разработки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523440" y="7113865"/>
            <a:ext cx="497657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Более эффективный и организованный процесс.</a:t>
            </a:r>
            <a:endParaRPr lang="en-US" sz="16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87206" y="7772400"/>
            <a:ext cx="2743194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638</Words>
  <Application>Microsoft Office PowerPoint</Application>
  <PresentationFormat>Произвольный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Merriweather Bold</vt:lpstr>
      <vt:lpstr>Calibri</vt:lpstr>
      <vt:lpstr>Open Sans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Egor</cp:lastModifiedBy>
  <cp:revision>2</cp:revision>
  <dcterms:created xsi:type="dcterms:W3CDTF">2024-12-14T10:40:39Z</dcterms:created>
  <dcterms:modified xsi:type="dcterms:W3CDTF">2024-12-14T10:43:59Z</dcterms:modified>
</cp:coreProperties>
</file>